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1" r:id="rId4"/>
    <p:sldId id="262" r:id="rId5"/>
    <p:sldId id="263" r:id="rId6"/>
    <p:sldId id="264" r:id="rId7"/>
  </p:sldIdLst>
  <p:sldSz cx="10264775" cy="721836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7676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53536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430304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907073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383841" algn="l" defTabSz="953536" rtl="0" eaLnBrk="1" latinLnBrk="0" hangingPunct="1">
      <a:defRPr sz="25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6pPr>
    <a:lvl7pPr marL="2860609" algn="l" defTabSz="953536" rtl="0" eaLnBrk="1" latinLnBrk="0" hangingPunct="1">
      <a:defRPr sz="25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7pPr>
    <a:lvl8pPr marL="3337377" algn="l" defTabSz="953536" rtl="0" eaLnBrk="1" latinLnBrk="0" hangingPunct="1">
      <a:defRPr sz="25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8pPr>
    <a:lvl9pPr marL="3814145" algn="l" defTabSz="953536" rtl="0" eaLnBrk="1" latinLnBrk="0" hangingPunct="1">
      <a:defRPr sz="25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CF93"/>
    <a:srgbClr val="DAD79B"/>
    <a:srgbClr val="E8E8E8"/>
    <a:srgbClr val="C6CEE1"/>
    <a:srgbClr val="D0CD91"/>
    <a:srgbClr val="A27300"/>
    <a:srgbClr val="D3C7DC"/>
    <a:srgbClr val="532A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9" autoAdjust="0"/>
    <p:restoredTop sz="86761" autoAdjust="0"/>
  </p:normalViewPr>
  <p:slideViewPr>
    <p:cSldViewPr snapToGrid="0">
      <p:cViewPr varScale="1">
        <p:scale>
          <a:sx n="81" d="100"/>
          <a:sy n="81" d="100"/>
        </p:scale>
        <p:origin x="-318" y="-90"/>
      </p:cViewPr>
      <p:guideLst>
        <p:guide orient="horz" pos="2274"/>
        <p:guide pos="32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2082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A81927-705D-4D28-B65F-D87ECDD0893A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2475" y="744538"/>
            <a:ext cx="52927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B6D913-08C4-4978-8493-A70CD4467544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76768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53536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430304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907073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383841" algn="l" defTabSz="953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60609" algn="l" defTabSz="953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37377" algn="l" defTabSz="953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14145" algn="l" defTabSz="95353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AE20E-82D9-41BB-B07E-E8DAC17637C4}" type="slidenum">
              <a:rPr lang="de-DE"/>
              <a:pPr/>
              <a:t>1</a:t>
            </a:fld>
            <a:endParaRPr lang="de-DE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2475" y="744538"/>
            <a:ext cx="5292725" cy="3722687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-40988" y="2272448"/>
            <a:ext cx="7474040" cy="1737754"/>
          </a:xfrm>
          <a:prstGeom prst="rect">
            <a:avLst/>
          </a:prstGeom>
          <a:noFill/>
          <a:ln w="25400">
            <a:solidFill>
              <a:schemeClr val="folHlink"/>
            </a:solidFill>
            <a:prstDash val="dash"/>
            <a:miter lim="800000"/>
            <a:headEnd/>
            <a:tailEnd/>
          </a:ln>
        </p:spPr>
        <p:txBody>
          <a:bodyPr lIns="994831" tIns="86344" rIns="0" bIns="0"/>
          <a:lstStyle/>
          <a:p>
            <a:pPr eaLnBrk="1" hangingPunct="1"/>
            <a:r>
              <a:rPr lang="de-DE" sz="3300" b="1" dirty="0" smtClean="0"/>
              <a:t>Kommunikation</a:t>
            </a:r>
            <a:r>
              <a:rPr lang="de-DE" sz="3300" b="1" baseline="0" dirty="0" smtClean="0"/>
              <a:t>smittel der katholischen Kirche</a:t>
            </a:r>
          </a:p>
          <a:p>
            <a:pPr eaLnBrk="1" hangingPunct="1"/>
            <a:r>
              <a:rPr lang="de-DE" sz="3300" b="1" baseline="0" dirty="0" smtClean="0"/>
              <a:t>in der Schweiz </a:t>
            </a:r>
            <a:endParaRPr lang="de-DE" sz="3300" b="1" dirty="0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38954" y="1241492"/>
            <a:ext cx="52054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1300" dirty="0" smtClean="0"/>
              <a:t>WORKSHOP COMMUNIO</a:t>
            </a:r>
            <a:r>
              <a:rPr lang="de-DE" sz="1300" baseline="0" dirty="0" smtClean="0"/>
              <a:t> OUT – COMMUNITY IN?</a:t>
            </a:r>
            <a:endParaRPr lang="de-DE" altLang="ja-JP" sz="1300" dirty="0"/>
          </a:p>
          <a:p>
            <a:r>
              <a:rPr lang="de-DE" sz="1300" dirty="0" smtClean="0"/>
              <a:t>12. Januar 2012</a:t>
            </a:r>
            <a:endParaRPr lang="de-DE" sz="1300" dirty="0"/>
          </a:p>
        </p:txBody>
      </p:sp>
      <p:pic>
        <p:nvPicPr>
          <p:cNvPr id="10257" name="Picture 17" descr="rkz_ohne_zusat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484" y="0"/>
            <a:ext cx="3849291" cy="1156275"/>
          </a:xfrm>
          <a:prstGeom prst="rect">
            <a:avLst/>
          </a:prstGeom>
          <a:noFill/>
        </p:spPr>
      </p:pic>
      <p:pic>
        <p:nvPicPr>
          <p:cNvPr id="10258" name="Picture 18" descr="rkz_ohne_zusatz_or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0440" y="481224"/>
            <a:ext cx="1085286" cy="64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1" name="Rectangle 21"/>
          <p:cNvSpPr>
            <a:spLocks noChangeArrowheads="1"/>
          </p:cNvSpPr>
          <p:nvPr userDrawn="1"/>
        </p:nvSpPr>
        <p:spPr bwMode="auto">
          <a:xfrm>
            <a:off x="1112017" y="4250814"/>
            <a:ext cx="8553979" cy="2646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10000"/>
              <a:buFont typeface="Times" pitchFamily="-80" charset="0"/>
              <a:buNone/>
            </a:pPr>
            <a:endParaRPr lang="de-DE" sz="2600" dirty="0">
              <a:solidFill>
                <a:srgbClr val="93963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äulen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72F4AF-BCD4-4965-AD9C-4452CA2FF31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Rectangle 33"/>
          <p:cNvSpPr>
            <a:spLocks noChangeArrowheads="1"/>
          </p:cNvSpPr>
          <p:nvPr userDrawn="1"/>
        </p:nvSpPr>
        <p:spPr bwMode="auto">
          <a:xfrm>
            <a:off x="1033606" y="895612"/>
            <a:ext cx="726375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900" dirty="0"/>
              <a:t>AUFGABEN UND DIENSTLEISTUNGEN  </a:t>
            </a:r>
            <a:r>
              <a:rPr lang="de-DE" sz="1000" dirty="0">
                <a:solidFill>
                  <a:schemeClr val="folHlink"/>
                </a:solidFill>
              </a:rPr>
              <a:t>|</a:t>
            </a:r>
            <a:r>
              <a:rPr lang="de-DE" sz="600" dirty="0"/>
              <a:t> </a:t>
            </a:r>
            <a:r>
              <a:rPr lang="de-DE" sz="900" dirty="0"/>
              <a:t>KAPITEL</a:t>
            </a:r>
          </a:p>
        </p:txBody>
      </p:sp>
      <p:sp>
        <p:nvSpPr>
          <p:cNvPr id="6" name="Rectangle 2"/>
          <p:cNvSpPr>
            <a:spLocks noGrp="1" noChangeArrowheads="1"/>
          </p:cNvSpPr>
          <p:nvPr userDrawn="1">
            <p:ph type="title"/>
          </p:nvPr>
        </p:nvSpPr>
        <p:spPr>
          <a:xfrm>
            <a:off x="1026478" y="1477091"/>
            <a:ext cx="8896138" cy="6416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 userDrawn="1"/>
        </p:nvGraphicFramePr>
        <p:xfrm>
          <a:off x="944503" y="2269106"/>
          <a:ext cx="8805253" cy="4513148"/>
        </p:xfrm>
        <a:graphic>
          <a:graphicData uri="http://schemas.openxmlformats.org/presentationml/2006/ole">
            <p:oleObj spid="_x0000_s91138" name="Diagramm" r:id="rId3" imgW="15608300" imgH="8534400" progId="MSGraph.Chart.8">
              <p:embed followColorScheme="full"/>
            </p:oleObj>
          </a:graphicData>
        </a:graphic>
      </p:graphicFrame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äulendiagram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72F4AF-BCD4-4965-AD9C-4452CA2FF31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Rectangle 33"/>
          <p:cNvSpPr>
            <a:spLocks noChangeArrowheads="1"/>
          </p:cNvSpPr>
          <p:nvPr userDrawn="1"/>
        </p:nvSpPr>
        <p:spPr bwMode="auto">
          <a:xfrm>
            <a:off x="1033606" y="895612"/>
            <a:ext cx="726375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900" dirty="0"/>
              <a:t>AUFGABEN UND DIENSTLEISTUNGEN  </a:t>
            </a:r>
            <a:r>
              <a:rPr lang="de-DE" sz="1000" dirty="0">
                <a:solidFill>
                  <a:schemeClr val="folHlink"/>
                </a:solidFill>
              </a:rPr>
              <a:t>|</a:t>
            </a:r>
            <a:r>
              <a:rPr lang="de-DE" sz="600" dirty="0"/>
              <a:t> </a:t>
            </a:r>
            <a:r>
              <a:rPr lang="de-DE" sz="900" dirty="0"/>
              <a:t>KAPITEL</a:t>
            </a:r>
          </a:p>
        </p:txBody>
      </p:sp>
      <p:sp>
        <p:nvSpPr>
          <p:cNvPr id="6" name="Rectangle 2"/>
          <p:cNvSpPr>
            <a:spLocks noGrp="1" noChangeArrowheads="1"/>
          </p:cNvSpPr>
          <p:nvPr userDrawn="1">
            <p:ph type="title"/>
          </p:nvPr>
        </p:nvSpPr>
        <p:spPr>
          <a:xfrm>
            <a:off x="1026478" y="1477091"/>
            <a:ext cx="8896138" cy="6416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graphicFrame>
        <p:nvGraphicFramePr>
          <p:cNvPr id="7" name="Object 0"/>
          <p:cNvGraphicFramePr>
            <a:graphicFrameLocks noChangeAspect="1"/>
          </p:cNvGraphicFramePr>
          <p:nvPr userDrawn="1"/>
        </p:nvGraphicFramePr>
        <p:xfrm>
          <a:off x="575613" y="2524758"/>
          <a:ext cx="8885446" cy="4005188"/>
        </p:xfrm>
        <a:graphic>
          <a:graphicData uri="http://schemas.openxmlformats.org/presentationml/2006/ole">
            <p:oleObj spid="_x0000_s92162" name="Diagramm" r:id="rId3" imgW="10541000" imgH="5067300" progId="MSGraph.Chart.8">
              <p:embed followColorScheme="full"/>
            </p:oleObj>
          </a:graphicData>
        </a:graphic>
      </p:graphicFrame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72F4AF-BCD4-4965-AD9C-4452CA2FF31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Rectangle 33"/>
          <p:cNvSpPr>
            <a:spLocks noChangeArrowheads="1"/>
          </p:cNvSpPr>
          <p:nvPr userDrawn="1"/>
        </p:nvSpPr>
        <p:spPr bwMode="auto">
          <a:xfrm>
            <a:off x="1033606" y="895612"/>
            <a:ext cx="726375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900" dirty="0"/>
              <a:t>AUFGABEN UND DIENSTLEISTUNGEN  </a:t>
            </a:r>
            <a:r>
              <a:rPr lang="de-DE" sz="1000" dirty="0">
                <a:solidFill>
                  <a:schemeClr val="folHlink"/>
                </a:solidFill>
              </a:rPr>
              <a:t>|</a:t>
            </a:r>
            <a:r>
              <a:rPr lang="de-DE" sz="600" dirty="0"/>
              <a:t> </a:t>
            </a:r>
            <a:r>
              <a:rPr lang="de-DE" sz="900" dirty="0"/>
              <a:t>KAPITEL</a:t>
            </a:r>
          </a:p>
        </p:txBody>
      </p:sp>
      <p:sp>
        <p:nvSpPr>
          <p:cNvPr id="6" name="Rectangle 2"/>
          <p:cNvSpPr>
            <a:spLocks noGrp="1" noChangeArrowheads="1"/>
          </p:cNvSpPr>
          <p:nvPr userDrawn="1">
            <p:ph type="title"/>
          </p:nvPr>
        </p:nvSpPr>
        <p:spPr>
          <a:xfrm>
            <a:off x="1026478" y="1477091"/>
            <a:ext cx="8896138" cy="6416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Rectangle 72"/>
          <p:cNvSpPr>
            <a:spLocks noChangeArrowheads="1"/>
          </p:cNvSpPr>
          <p:nvPr userDrawn="1"/>
        </p:nvSpPr>
        <p:spPr bwMode="auto">
          <a:xfrm>
            <a:off x="1040735" y="5260048"/>
            <a:ext cx="825103" cy="502947"/>
          </a:xfrm>
          <a:prstGeom prst="rect">
            <a:avLst/>
          </a:prstGeom>
          <a:solidFill>
            <a:srgbClr val="891200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9" name="Text Box 73"/>
          <p:cNvSpPr txBox="1">
            <a:spLocks noChangeArrowheads="1"/>
          </p:cNvSpPr>
          <p:nvPr userDrawn="1"/>
        </p:nvSpPr>
        <p:spPr bwMode="auto">
          <a:xfrm>
            <a:off x="1038953" y="5069563"/>
            <a:ext cx="74847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137 / 18 / 0</a:t>
            </a:r>
          </a:p>
        </p:txBody>
      </p:sp>
      <p:sp>
        <p:nvSpPr>
          <p:cNvPr id="10" name="Rectangle 77"/>
          <p:cNvSpPr>
            <a:spLocks noChangeArrowheads="1"/>
          </p:cNvSpPr>
          <p:nvPr userDrawn="1"/>
        </p:nvSpPr>
        <p:spPr bwMode="auto">
          <a:xfrm>
            <a:off x="1981673" y="5260048"/>
            <a:ext cx="825103" cy="502947"/>
          </a:xfrm>
          <a:prstGeom prst="rect">
            <a:avLst/>
          </a:prstGeom>
          <a:solidFill>
            <a:srgbClr val="004074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11" name="Text Box 78"/>
          <p:cNvSpPr txBox="1">
            <a:spLocks noChangeArrowheads="1"/>
          </p:cNvSpPr>
          <p:nvPr userDrawn="1"/>
        </p:nvSpPr>
        <p:spPr bwMode="auto">
          <a:xfrm>
            <a:off x="1979891" y="5069563"/>
            <a:ext cx="74847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0 / 64 / 116</a:t>
            </a:r>
          </a:p>
        </p:txBody>
      </p:sp>
      <p:sp>
        <p:nvSpPr>
          <p:cNvPr id="12" name="Rectangle 79"/>
          <p:cNvSpPr>
            <a:spLocks noChangeArrowheads="1"/>
          </p:cNvSpPr>
          <p:nvPr userDrawn="1"/>
        </p:nvSpPr>
        <p:spPr bwMode="auto">
          <a:xfrm>
            <a:off x="2922610" y="5276757"/>
            <a:ext cx="825103" cy="502947"/>
          </a:xfrm>
          <a:prstGeom prst="rect">
            <a:avLst/>
          </a:prstGeom>
          <a:solidFill>
            <a:srgbClr val="266C5B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13" name="Text Box 80"/>
          <p:cNvSpPr txBox="1">
            <a:spLocks noChangeArrowheads="1"/>
          </p:cNvSpPr>
          <p:nvPr userDrawn="1"/>
        </p:nvSpPr>
        <p:spPr bwMode="auto">
          <a:xfrm>
            <a:off x="2920828" y="5069563"/>
            <a:ext cx="74847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38 / 108 / 91</a:t>
            </a:r>
          </a:p>
        </p:txBody>
      </p:sp>
      <p:sp>
        <p:nvSpPr>
          <p:cNvPr id="14" name="Rectangle 81"/>
          <p:cNvSpPr>
            <a:spLocks noChangeArrowheads="1"/>
          </p:cNvSpPr>
          <p:nvPr userDrawn="1"/>
        </p:nvSpPr>
        <p:spPr bwMode="auto">
          <a:xfrm>
            <a:off x="3863548" y="5260048"/>
            <a:ext cx="825103" cy="502947"/>
          </a:xfrm>
          <a:prstGeom prst="rect">
            <a:avLst/>
          </a:prstGeom>
          <a:solidFill>
            <a:srgbClr val="532A5B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15" name="Text Box 82"/>
          <p:cNvSpPr txBox="1">
            <a:spLocks noChangeArrowheads="1"/>
          </p:cNvSpPr>
          <p:nvPr userDrawn="1"/>
        </p:nvSpPr>
        <p:spPr bwMode="auto">
          <a:xfrm>
            <a:off x="3861766" y="5069563"/>
            <a:ext cx="74847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83 / 42 / 91</a:t>
            </a:r>
          </a:p>
        </p:txBody>
      </p:sp>
      <p:sp>
        <p:nvSpPr>
          <p:cNvPr id="16" name="Rectangle 83"/>
          <p:cNvSpPr>
            <a:spLocks noChangeArrowheads="1"/>
          </p:cNvSpPr>
          <p:nvPr userDrawn="1"/>
        </p:nvSpPr>
        <p:spPr bwMode="auto">
          <a:xfrm>
            <a:off x="4804486" y="5260048"/>
            <a:ext cx="825103" cy="502947"/>
          </a:xfrm>
          <a:prstGeom prst="rect">
            <a:avLst/>
          </a:prstGeom>
          <a:solidFill>
            <a:srgbClr val="A27300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17" name="Text Box 84"/>
          <p:cNvSpPr txBox="1">
            <a:spLocks noChangeArrowheads="1"/>
          </p:cNvSpPr>
          <p:nvPr userDrawn="1"/>
        </p:nvSpPr>
        <p:spPr bwMode="auto">
          <a:xfrm>
            <a:off x="4802704" y="5069563"/>
            <a:ext cx="74847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162 / 115 / 0</a:t>
            </a:r>
          </a:p>
        </p:txBody>
      </p:sp>
      <p:sp>
        <p:nvSpPr>
          <p:cNvPr id="18" name="Rectangle 89"/>
          <p:cNvSpPr>
            <a:spLocks noChangeArrowheads="1"/>
          </p:cNvSpPr>
          <p:nvPr userDrawn="1"/>
        </p:nvSpPr>
        <p:spPr bwMode="auto">
          <a:xfrm>
            <a:off x="1040735" y="5866593"/>
            <a:ext cx="825103" cy="502946"/>
          </a:xfrm>
          <a:prstGeom prst="rect">
            <a:avLst/>
          </a:prstGeom>
          <a:solidFill>
            <a:srgbClr val="E9CBBD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19" name="Text Box 90"/>
          <p:cNvSpPr txBox="1">
            <a:spLocks noChangeArrowheads="1"/>
          </p:cNvSpPr>
          <p:nvPr userDrawn="1"/>
        </p:nvSpPr>
        <p:spPr bwMode="auto">
          <a:xfrm>
            <a:off x="1038953" y="6441389"/>
            <a:ext cx="74847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233 / 203 /189</a:t>
            </a:r>
          </a:p>
        </p:txBody>
      </p:sp>
      <p:sp>
        <p:nvSpPr>
          <p:cNvPr id="20" name="Rectangle 91"/>
          <p:cNvSpPr>
            <a:spLocks noChangeArrowheads="1"/>
          </p:cNvSpPr>
          <p:nvPr userDrawn="1"/>
        </p:nvSpPr>
        <p:spPr bwMode="auto">
          <a:xfrm>
            <a:off x="1981673" y="5866593"/>
            <a:ext cx="825103" cy="502946"/>
          </a:xfrm>
          <a:prstGeom prst="rect">
            <a:avLst/>
          </a:prstGeom>
          <a:solidFill>
            <a:srgbClr val="C6CEE1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21" name="Text Box 92"/>
          <p:cNvSpPr txBox="1">
            <a:spLocks noChangeArrowheads="1"/>
          </p:cNvSpPr>
          <p:nvPr userDrawn="1"/>
        </p:nvSpPr>
        <p:spPr bwMode="auto">
          <a:xfrm>
            <a:off x="1979891" y="6441389"/>
            <a:ext cx="82688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198 / 206 / 225</a:t>
            </a:r>
          </a:p>
        </p:txBody>
      </p:sp>
      <p:sp>
        <p:nvSpPr>
          <p:cNvPr id="22" name="Rectangle 93"/>
          <p:cNvSpPr>
            <a:spLocks noChangeArrowheads="1"/>
          </p:cNvSpPr>
          <p:nvPr userDrawn="1"/>
        </p:nvSpPr>
        <p:spPr bwMode="auto">
          <a:xfrm>
            <a:off x="2922610" y="5866593"/>
            <a:ext cx="825103" cy="502946"/>
          </a:xfrm>
          <a:prstGeom prst="rect">
            <a:avLst/>
          </a:prstGeom>
          <a:solidFill>
            <a:srgbClr val="D1E2DF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23" name="Text Box 94"/>
          <p:cNvSpPr txBox="1">
            <a:spLocks noChangeArrowheads="1"/>
          </p:cNvSpPr>
          <p:nvPr userDrawn="1"/>
        </p:nvSpPr>
        <p:spPr bwMode="auto">
          <a:xfrm>
            <a:off x="2920828" y="6441389"/>
            <a:ext cx="79837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209 / 226 / 223</a:t>
            </a:r>
          </a:p>
        </p:txBody>
      </p:sp>
      <p:sp>
        <p:nvSpPr>
          <p:cNvPr id="24" name="Rectangle 95"/>
          <p:cNvSpPr>
            <a:spLocks noChangeArrowheads="1"/>
          </p:cNvSpPr>
          <p:nvPr userDrawn="1"/>
        </p:nvSpPr>
        <p:spPr bwMode="auto">
          <a:xfrm>
            <a:off x="3863548" y="5866593"/>
            <a:ext cx="825103" cy="502946"/>
          </a:xfrm>
          <a:prstGeom prst="rect">
            <a:avLst/>
          </a:prstGeom>
          <a:solidFill>
            <a:srgbClr val="D3C7DC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25" name="Text Box 96"/>
          <p:cNvSpPr txBox="1">
            <a:spLocks noChangeArrowheads="1"/>
          </p:cNvSpPr>
          <p:nvPr userDrawn="1"/>
        </p:nvSpPr>
        <p:spPr bwMode="auto">
          <a:xfrm>
            <a:off x="3861767" y="6441389"/>
            <a:ext cx="8447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211 / 199 / 220</a:t>
            </a:r>
          </a:p>
        </p:txBody>
      </p:sp>
      <p:sp>
        <p:nvSpPr>
          <p:cNvPr id="26" name="Rectangle 97"/>
          <p:cNvSpPr>
            <a:spLocks noChangeArrowheads="1"/>
          </p:cNvSpPr>
          <p:nvPr userDrawn="1"/>
        </p:nvSpPr>
        <p:spPr bwMode="auto">
          <a:xfrm>
            <a:off x="4804486" y="5866593"/>
            <a:ext cx="825103" cy="502946"/>
          </a:xfrm>
          <a:prstGeom prst="rect">
            <a:avLst/>
          </a:prstGeom>
          <a:solidFill>
            <a:srgbClr val="EEE1C9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27" name="Text Box 98"/>
          <p:cNvSpPr txBox="1">
            <a:spLocks noChangeArrowheads="1"/>
          </p:cNvSpPr>
          <p:nvPr userDrawn="1"/>
        </p:nvSpPr>
        <p:spPr bwMode="auto">
          <a:xfrm>
            <a:off x="4802705" y="6441389"/>
            <a:ext cx="84470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238 / 225 / 201</a:t>
            </a:r>
          </a:p>
        </p:txBody>
      </p:sp>
      <p:sp>
        <p:nvSpPr>
          <p:cNvPr id="28" name="Rectangle 111"/>
          <p:cNvSpPr>
            <a:spLocks noChangeArrowheads="1"/>
          </p:cNvSpPr>
          <p:nvPr userDrawn="1"/>
        </p:nvSpPr>
        <p:spPr bwMode="auto">
          <a:xfrm>
            <a:off x="1049645" y="2875651"/>
            <a:ext cx="823321" cy="502946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29" name="Text Box 112"/>
          <p:cNvSpPr txBox="1">
            <a:spLocks noChangeArrowheads="1"/>
          </p:cNvSpPr>
          <p:nvPr userDrawn="1"/>
        </p:nvSpPr>
        <p:spPr bwMode="auto">
          <a:xfrm>
            <a:off x="1046082" y="2685166"/>
            <a:ext cx="75025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147 / 150 / 48</a:t>
            </a:r>
          </a:p>
        </p:txBody>
      </p:sp>
      <p:sp>
        <p:nvSpPr>
          <p:cNvPr id="30" name="Rectangle 113"/>
          <p:cNvSpPr>
            <a:spLocks noChangeArrowheads="1"/>
          </p:cNvSpPr>
          <p:nvPr userDrawn="1"/>
        </p:nvSpPr>
        <p:spPr bwMode="auto">
          <a:xfrm>
            <a:off x="1987019" y="2875651"/>
            <a:ext cx="823321" cy="502946"/>
          </a:xfrm>
          <a:prstGeom prst="rect">
            <a:avLst/>
          </a:prstGeom>
          <a:solidFill>
            <a:srgbClr val="6A6967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31" name="Text Box 114"/>
          <p:cNvSpPr txBox="1">
            <a:spLocks noChangeArrowheads="1"/>
          </p:cNvSpPr>
          <p:nvPr userDrawn="1"/>
        </p:nvSpPr>
        <p:spPr bwMode="auto">
          <a:xfrm>
            <a:off x="1983455" y="2685166"/>
            <a:ext cx="88391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106 / 105 / 103</a:t>
            </a:r>
          </a:p>
        </p:txBody>
      </p:sp>
      <p:sp>
        <p:nvSpPr>
          <p:cNvPr id="32" name="Rectangle 115"/>
          <p:cNvSpPr>
            <a:spLocks noChangeArrowheads="1"/>
          </p:cNvSpPr>
          <p:nvPr userDrawn="1"/>
        </p:nvSpPr>
        <p:spPr bwMode="auto">
          <a:xfrm>
            <a:off x="1049645" y="3482192"/>
            <a:ext cx="823321" cy="502947"/>
          </a:xfrm>
          <a:prstGeom prst="rect">
            <a:avLst/>
          </a:prstGeom>
          <a:solidFill>
            <a:srgbClr val="D0CD91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33" name="Text Box 116"/>
          <p:cNvSpPr txBox="1">
            <a:spLocks noChangeArrowheads="1"/>
          </p:cNvSpPr>
          <p:nvPr userDrawn="1"/>
        </p:nvSpPr>
        <p:spPr bwMode="auto">
          <a:xfrm>
            <a:off x="1046082" y="4056987"/>
            <a:ext cx="837577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208 / 205 / 145</a:t>
            </a:r>
          </a:p>
        </p:txBody>
      </p:sp>
      <p:sp>
        <p:nvSpPr>
          <p:cNvPr id="34" name="Rectangle 117"/>
          <p:cNvSpPr>
            <a:spLocks noChangeArrowheads="1"/>
          </p:cNvSpPr>
          <p:nvPr userDrawn="1"/>
        </p:nvSpPr>
        <p:spPr bwMode="auto">
          <a:xfrm>
            <a:off x="1987019" y="3482192"/>
            <a:ext cx="823321" cy="502947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35" name="Text Box 118"/>
          <p:cNvSpPr txBox="1">
            <a:spLocks noChangeArrowheads="1"/>
          </p:cNvSpPr>
          <p:nvPr userDrawn="1"/>
        </p:nvSpPr>
        <p:spPr bwMode="auto">
          <a:xfrm>
            <a:off x="1983455" y="4056987"/>
            <a:ext cx="109419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800" dirty="0"/>
              <a:t>207 / 207 / 207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552492-B9F1-4279-95C2-66202303C25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3239" y="289069"/>
            <a:ext cx="9238298" cy="1203061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3239" y="1615778"/>
            <a:ext cx="4535391" cy="67337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768" indent="0">
              <a:buNone/>
              <a:defRPr sz="2100" b="1"/>
            </a:lvl2pPr>
            <a:lvl3pPr marL="953536" indent="0">
              <a:buNone/>
              <a:defRPr sz="1900" b="1"/>
            </a:lvl3pPr>
            <a:lvl4pPr marL="1430304" indent="0">
              <a:buNone/>
              <a:defRPr sz="1700" b="1"/>
            </a:lvl4pPr>
            <a:lvl5pPr marL="1907073" indent="0">
              <a:buNone/>
              <a:defRPr sz="1700" b="1"/>
            </a:lvl5pPr>
            <a:lvl6pPr marL="2383841" indent="0">
              <a:buNone/>
              <a:defRPr sz="1700" b="1"/>
            </a:lvl6pPr>
            <a:lvl7pPr marL="2860609" indent="0">
              <a:buNone/>
              <a:defRPr sz="1700" b="1"/>
            </a:lvl7pPr>
            <a:lvl8pPr marL="3337377" indent="0">
              <a:buNone/>
              <a:defRPr sz="1700" b="1"/>
            </a:lvl8pPr>
            <a:lvl9pPr marL="3814145" indent="0">
              <a:buNone/>
              <a:defRPr sz="17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3239" y="2289157"/>
            <a:ext cx="4535391" cy="415891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214364" y="1615778"/>
            <a:ext cx="4537174" cy="67337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768" indent="0">
              <a:buNone/>
              <a:defRPr sz="2100" b="1"/>
            </a:lvl2pPr>
            <a:lvl3pPr marL="953536" indent="0">
              <a:buNone/>
              <a:defRPr sz="1900" b="1"/>
            </a:lvl3pPr>
            <a:lvl4pPr marL="1430304" indent="0">
              <a:buNone/>
              <a:defRPr sz="1700" b="1"/>
            </a:lvl4pPr>
            <a:lvl5pPr marL="1907073" indent="0">
              <a:buNone/>
              <a:defRPr sz="1700" b="1"/>
            </a:lvl5pPr>
            <a:lvl6pPr marL="2383841" indent="0">
              <a:buNone/>
              <a:defRPr sz="1700" b="1"/>
            </a:lvl6pPr>
            <a:lvl7pPr marL="2860609" indent="0">
              <a:buNone/>
              <a:defRPr sz="1700" b="1"/>
            </a:lvl7pPr>
            <a:lvl8pPr marL="3337377" indent="0">
              <a:buNone/>
              <a:defRPr sz="1700" b="1"/>
            </a:lvl8pPr>
            <a:lvl9pPr marL="3814145" indent="0">
              <a:buNone/>
              <a:defRPr sz="17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214364" y="2289157"/>
            <a:ext cx="4537174" cy="415891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524F64-A00F-4579-9A5B-92D40D664F6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3239" y="287398"/>
            <a:ext cx="3377041" cy="12231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13243" y="287399"/>
            <a:ext cx="5738294" cy="616067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3239" y="1510511"/>
            <a:ext cx="3377041" cy="4937561"/>
          </a:xfrm>
        </p:spPr>
        <p:txBody>
          <a:bodyPr/>
          <a:lstStyle>
            <a:lvl1pPr marL="0" indent="0">
              <a:buNone/>
              <a:defRPr sz="1500"/>
            </a:lvl1pPr>
            <a:lvl2pPr marL="476768" indent="0">
              <a:buNone/>
              <a:defRPr sz="1300"/>
            </a:lvl2pPr>
            <a:lvl3pPr marL="953536" indent="0">
              <a:buNone/>
              <a:defRPr sz="1000"/>
            </a:lvl3pPr>
            <a:lvl4pPr marL="1430304" indent="0">
              <a:buNone/>
              <a:defRPr sz="900"/>
            </a:lvl4pPr>
            <a:lvl5pPr marL="1907073" indent="0">
              <a:buNone/>
              <a:defRPr sz="900"/>
            </a:lvl5pPr>
            <a:lvl6pPr marL="2383841" indent="0">
              <a:buNone/>
              <a:defRPr sz="900"/>
            </a:lvl6pPr>
            <a:lvl7pPr marL="2860609" indent="0">
              <a:buNone/>
              <a:defRPr sz="900"/>
            </a:lvl7pPr>
            <a:lvl8pPr marL="3337377" indent="0">
              <a:buNone/>
              <a:defRPr sz="900"/>
            </a:lvl8pPr>
            <a:lvl9pPr marL="3814145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4D7041-1413-4514-A80B-1B5FC99FBDB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11967" y="5052854"/>
            <a:ext cx="6158865" cy="59651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11967" y="644974"/>
            <a:ext cx="6158865" cy="4331018"/>
          </a:xfrm>
        </p:spPr>
        <p:txBody>
          <a:bodyPr/>
          <a:lstStyle>
            <a:lvl1pPr marL="0" indent="0">
              <a:buNone/>
              <a:defRPr sz="3300"/>
            </a:lvl1pPr>
            <a:lvl2pPr marL="476768" indent="0">
              <a:buNone/>
              <a:defRPr sz="2900"/>
            </a:lvl2pPr>
            <a:lvl3pPr marL="953536" indent="0">
              <a:buNone/>
              <a:defRPr sz="2500"/>
            </a:lvl3pPr>
            <a:lvl4pPr marL="1430304" indent="0">
              <a:buNone/>
              <a:defRPr sz="2100"/>
            </a:lvl4pPr>
            <a:lvl5pPr marL="1907073" indent="0">
              <a:buNone/>
              <a:defRPr sz="2100"/>
            </a:lvl5pPr>
            <a:lvl6pPr marL="2383841" indent="0">
              <a:buNone/>
              <a:defRPr sz="2100"/>
            </a:lvl6pPr>
            <a:lvl7pPr marL="2860609" indent="0">
              <a:buNone/>
              <a:defRPr sz="2100"/>
            </a:lvl7pPr>
            <a:lvl8pPr marL="3337377" indent="0">
              <a:buNone/>
              <a:defRPr sz="2100"/>
            </a:lvl8pPr>
            <a:lvl9pPr marL="3814145" indent="0">
              <a:buNone/>
              <a:defRPr sz="21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11967" y="5649372"/>
            <a:ext cx="6158865" cy="847155"/>
          </a:xfrm>
        </p:spPr>
        <p:txBody>
          <a:bodyPr/>
          <a:lstStyle>
            <a:lvl1pPr marL="0" indent="0">
              <a:buNone/>
              <a:defRPr sz="1500"/>
            </a:lvl1pPr>
            <a:lvl2pPr marL="476768" indent="0">
              <a:buNone/>
              <a:defRPr sz="1300"/>
            </a:lvl2pPr>
            <a:lvl3pPr marL="953536" indent="0">
              <a:buNone/>
              <a:defRPr sz="1000"/>
            </a:lvl3pPr>
            <a:lvl4pPr marL="1430304" indent="0">
              <a:buNone/>
              <a:defRPr sz="900"/>
            </a:lvl4pPr>
            <a:lvl5pPr marL="1907073" indent="0">
              <a:buNone/>
              <a:defRPr sz="900"/>
            </a:lvl5pPr>
            <a:lvl6pPr marL="2383841" indent="0">
              <a:buNone/>
              <a:defRPr sz="900"/>
            </a:lvl6pPr>
            <a:lvl7pPr marL="2860609" indent="0">
              <a:buNone/>
              <a:defRPr sz="900"/>
            </a:lvl7pPr>
            <a:lvl8pPr marL="3337377" indent="0">
              <a:buNone/>
              <a:defRPr sz="900"/>
            </a:lvl8pPr>
            <a:lvl9pPr marL="3814145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F02E0F-CED0-4AD7-8483-118697552F0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73DAAD-DE11-423D-90D5-9CD9C905507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98581" y="1477091"/>
            <a:ext cx="2224035" cy="542045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26478" y="1477091"/>
            <a:ext cx="6501024" cy="5420456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388A74-F870-4592-B839-7B8BAF59C0A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6478" y="1477091"/>
            <a:ext cx="8896138" cy="6416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1026478" y="2158825"/>
            <a:ext cx="8896138" cy="4738722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9238297" y="401020"/>
            <a:ext cx="427699" cy="320816"/>
          </a:xfrm>
        </p:spPr>
        <p:txBody>
          <a:bodyPr/>
          <a:lstStyle>
            <a:lvl1pPr>
              <a:defRPr/>
            </a:lvl1pPr>
          </a:lstStyle>
          <a:p>
            <a:fld id="{F2E898C4-CF54-49FE-A4BC-DD052608FE3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0"/>
            <a:ext cx="10264775" cy="72183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lIns="95354" tIns="47677" rIns="95354" bIns="47677" anchor="ctr"/>
          <a:lstStyle/>
          <a:p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2118723"/>
            <a:ext cx="2805705" cy="641632"/>
          </a:xfrm>
          <a:ln w="12700">
            <a:solidFill>
              <a:schemeClr val="accent1"/>
            </a:solidFill>
            <a:prstDash val="sysDash"/>
          </a:ln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de-DE" dirty="0" smtClean="0"/>
              <a:t>	Inhalt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552492-B9F1-4279-95C2-66202303C25E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6" name="Picture 1031" descr="rkz_ohne_zusatz_negativ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6082" y="481224"/>
            <a:ext cx="1087068" cy="649987"/>
          </a:xfrm>
          <a:prstGeom prst="rect">
            <a:avLst/>
          </a:prstGeom>
          <a:noFill/>
        </p:spPr>
      </p:pic>
      <p:sp>
        <p:nvSpPr>
          <p:cNvPr id="11" name="Rectangle 1029"/>
          <p:cNvSpPr>
            <a:spLocks noChangeArrowheads="1"/>
          </p:cNvSpPr>
          <p:nvPr userDrawn="1"/>
        </p:nvSpPr>
        <p:spPr bwMode="auto">
          <a:xfrm>
            <a:off x="7441962" y="401020"/>
            <a:ext cx="1796336" cy="32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de-DE" sz="900" dirty="0"/>
              <a:t>30.01.2009</a:t>
            </a:r>
          </a:p>
        </p:txBody>
      </p:sp>
      <p:sp>
        <p:nvSpPr>
          <p:cNvPr id="13" name="Rectangle 1027"/>
          <p:cNvSpPr>
            <a:spLocks noChangeArrowheads="1"/>
          </p:cNvSpPr>
          <p:nvPr userDrawn="1"/>
        </p:nvSpPr>
        <p:spPr bwMode="auto">
          <a:xfrm>
            <a:off x="980857" y="1241491"/>
            <a:ext cx="530453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de-DE" sz="1300" dirty="0"/>
              <a:t>AUFGABEN UND DIENSTLEISTUNGEN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1135186" y="3224870"/>
            <a:ext cx="8648428" cy="3757894"/>
          </a:xfrm>
        </p:spPr>
        <p:txBody>
          <a:bodyPr/>
          <a:lstStyle>
            <a:lvl1pPr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72F4AF-BCD4-4965-AD9C-4452CA2FF31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Rectangle 33"/>
          <p:cNvSpPr>
            <a:spLocks noChangeArrowheads="1"/>
          </p:cNvSpPr>
          <p:nvPr userDrawn="1"/>
        </p:nvSpPr>
        <p:spPr bwMode="auto">
          <a:xfrm>
            <a:off x="1033606" y="895612"/>
            <a:ext cx="726375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900" dirty="0"/>
              <a:t>AUFGABEN UND DIENSTLEISTUNGEN  </a:t>
            </a:r>
            <a:r>
              <a:rPr lang="de-DE" sz="1000" dirty="0">
                <a:solidFill>
                  <a:schemeClr val="folHlink"/>
                </a:solidFill>
              </a:rPr>
              <a:t>|</a:t>
            </a:r>
            <a:r>
              <a:rPr lang="de-DE" sz="600" dirty="0"/>
              <a:t> </a:t>
            </a:r>
            <a:r>
              <a:rPr lang="de-DE" sz="900" dirty="0"/>
              <a:t>KAPITEL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terlegte 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Hinterlegte Fläche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B248BF-E756-4E02-89C9-A1C599C7B805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 userDrawn="1">
            <p:ph type="body" idx="1"/>
          </p:nvPr>
        </p:nvSpPr>
        <p:spPr>
          <a:xfrm>
            <a:off x="1026477" y="2158825"/>
            <a:ext cx="8639519" cy="5059538"/>
          </a:xfrm>
          <a:solidFill>
            <a:schemeClr val="accent1"/>
          </a:solidFill>
          <a:ln/>
        </p:spPr>
        <p:txBody>
          <a:bodyPr lIns="75082" tIns="75082" rIns="75082"/>
          <a:lstStyle/>
          <a:p>
            <a:pPr lvl="0">
              <a:buSzPct val="115000"/>
            </a:pPr>
            <a:r>
              <a:rPr lang="de-DE" sz="1900" dirty="0" smtClean="0"/>
              <a:t>Textmasterformate durch Klicken bearbeiten</a:t>
            </a:r>
          </a:p>
          <a:p>
            <a:pPr lvl="1">
              <a:buSzPct val="115000"/>
            </a:pPr>
            <a:r>
              <a:rPr lang="de-DE" sz="1900" dirty="0" smtClean="0"/>
              <a:t>Zweite Ebene</a:t>
            </a:r>
          </a:p>
          <a:p>
            <a:pPr lvl="2">
              <a:buSzPct val="115000"/>
            </a:pPr>
            <a:r>
              <a:rPr lang="de-DE" sz="1900" dirty="0" smtClean="0"/>
              <a:t>Dritte Ebene</a:t>
            </a: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033606" y="895612"/>
            <a:ext cx="726375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900" dirty="0"/>
              <a:t>AUFGABEN UND DIENSTLEISTUNGEN  </a:t>
            </a:r>
            <a:r>
              <a:rPr lang="de-DE" sz="1000" dirty="0">
                <a:solidFill>
                  <a:schemeClr val="folHlink"/>
                </a:solidFill>
              </a:rPr>
              <a:t>|</a:t>
            </a:r>
            <a:r>
              <a:rPr lang="de-DE" sz="600" dirty="0"/>
              <a:t> </a:t>
            </a:r>
            <a:r>
              <a:rPr lang="de-DE" sz="900" dirty="0"/>
              <a:t>KAPITEL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aupt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72F4AF-BCD4-4965-AD9C-4452CA2FF31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Rectangle 33"/>
          <p:cNvSpPr>
            <a:spLocks noChangeArrowheads="1"/>
          </p:cNvSpPr>
          <p:nvPr userDrawn="1"/>
        </p:nvSpPr>
        <p:spPr bwMode="auto">
          <a:xfrm>
            <a:off x="1033606" y="895613"/>
            <a:ext cx="726375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900" dirty="0" smtClean="0"/>
              <a:t>COMMUNIO</a:t>
            </a:r>
            <a:r>
              <a:rPr lang="de-DE" sz="900" baseline="0" dirty="0" smtClean="0"/>
              <a:t> OUT? COMMUNITY IN?</a:t>
            </a:r>
            <a:endParaRPr lang="de-DE" sz="900" dirty="0"/>
          </a:p>
        </p:txBody>
      </p:sp>
      <p:sp>
        <p:nvSpPr>
          <p:cNvPr id="6" name="Rectangle 2"/>
          <p:cNvSpPr>
            <a:spLocks noGrp="1" noChangeArrowheads="1"/>
          </p:cNvSpPr>
          <p:nvPr userDrawn="1">
            <p:ph type="title"/>
          </p:nvPr>
        </p:nvSpPr>
        <p:spPr>
          <a:xfrm>
            <a:off x="1026478" y="1477091"/>
            <a:ext cx="8896138" cy="6416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 userDrawn="1">
            <p:ph type="body" sz="half" idx="1"/>
          </p:nvPr>
        </p:nvSpPr>
        <p:spPr>
          <a:xfrm>
            <a:off x="1026478" y="2158825"/>
            <a:ext cx="8896138" cy="4738722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64D062-BFE9-4491-A854-582A9D7EFE9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1033606" y="895612"/>
            <a:ext cx="726375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900" dirty="0"/>
              <a:t>AUFGABEN UND DIENSTLEISTUNGEN  </a:t>
            </a:r>
            <a:r>
              <a:rPr lang="de-DE" sz="1000" dirty="0">
                <a:solidFill>
                  <a:schemeClr val="folHlink"/>
                </a:solidFill>
              </a:rPr>
              <a:t>|</a:t>
            </a:r>
            <a:r>
              <a:rPr lang="de-DE" sz="600" dirty="0"/>
              <a:t> </a:t>
            </a:r>
            <a:r>
              <a:rPr lang="de-DE" sz="900" dirty="0"/>
              <a:t>KAPITEL</a:t>
            </a:r>
          </a:p>
        </p:txBody>
      </p:sp>
      <p:sp>
        <p:nvSpPr>
          <p:cNvPr id="4" name="Rectangle 3"/>
          <p:cNvSpPr>
            <a:spLocks noGrp="1" noChangeArrowheads="1"/>
          </p:cNvSpPr>
          <p:nvPr userDrawn="1">
            <p:ph type="body" idx="1"/>
          </p:nvPr>
        </p:nvSpPr>
        <p:spPr>
          <a:xfrm>
            <a:off x="1026478" y="2158825"/>
            <a:ext cx="8896138" cy="4738722"/>
          </a:xfrm>
        </p:spPr>
        <p:txBody>
          <a:bodyPr/>
          <a:lstStyle/>
          <a:p>
            <a:pPr lvl="0">
              <a:buFontTx/>
              <a:buNone/>
            </a:pPr>
            <a:r>
              <a:rPr lang="de-DE" smtClean="0">
                <a:solidFill>
                  <a:schemeClr val="folHlink"/>
                </a:solidFill>
              </a:rPr>
              <a:t>Textmasterformate durch Klicken bearbeiten</a:t>
            </a:r>
          </a:p>
          <a:p>
            <a:pPr lvl="1">
              <a:buFontTx/>
              <a:buNone/>
            </a:pPr>
            <a:r>
              <a:rPr lang="de-DE" smtClean="0">
                <a:solidFill>
                  <a:schemeClr val="folHlink"/>
                </a:solidFill>
              </a:rPr>
              <a:t>Zweite Ebene</a:t>
            </a:r>
          </a:p>
          <a:p>
            <a:pPr lvl="2">
              <a:buFontTx/>
              <a:buNone/>
            </a:pPr>
            <a:r>
              <a:rPr lang="de-DE" smtClean="0">
                <a:solidFill>
                  <a:schemeClr val="folHlink"/>
                </a:solidFill>
              </a:rPr>
              <a:t>Dritte Ebene</a:t>
            </a:r>
          </a:p>
          <a:p>
            <a:pPr lvl="3">
              <a:buFontTx/>
              <a:buNone/>
            </a:pPr>
            <a:r>
              <a:rPr lang="de-DE" smtClean="0">
                <a:solidFill>
                  <a:schemeClr val="folHlink"/>
                </a:solidFill>
              </a:rPr>
              <a:t>Vierte Ebene</a:t>
            </a:r>
          </a:p>
          <a:p>
            <a:pPr lvl="4">
              <a:buFontTx/>
              <a:buNone/>
            </a:pPr>
            <a:r>
              <a:rPr lang="de-DE" smtClean="0">
                <a:solidFill>
                  <a:schemeClr val="folHlink"/>
                </a:solidFill>
              </a:rPr>
              <a:t>Fünfte Ebene</a:t>
            </a:r>
            <a:endParaRPr lang="de-DE" dirty="0"/>
          </a:p>
        </p:txBody>
      </p:sp>
      <p:sp>
        <p:nvSpPr>
          <p:cNvPr id="5" name="Rectangle 2"/>
          <p:cNvSpPr>
            <a:spLocks noGrp="1" noChangeArrowheads="1"/>
          </p:cNvSpPr>
          <p:nvPr userDrawn="1">
            <p:ph type="title"/>
          </p:nvPr>
        </p:nvSpPr>
        <p:spPr>
          <a:xfrm>
            <a:off x="1026478" y="1477091"/>
            <a:ext cx="8896138" cy="6416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72F4AF-BCD4-4965-AD9C-4452CA2FF31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Rectangle 33"/>
          <p:cNvSpPr>
            <a:spLocks noChangeArrowheads="1"/>
          </p:cNvSpPr>
          <p:nvPr userDrawn="1"/>
        </p:nvSpPr>
        <p:spPr bwMode="auto">
          <a:xfrm>
            <a:off x="1033606" y="895612"/>
            <a:ext cx="726375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900" dirty="0"/>
              <a:t>AUFGABEN UND DIENSTLEISTUNGEN  </a:t>
            </a:r>
            <a:r>
              <a:rPr lang="de-DE" sz="1000" dirty="0">
                <a:solidFill>
                  <a:schemeClr val="folHlink"/>
                </a:solidFill>
              </a:rPr>
              <a:t>|</a:t>
            </a:r>
            <a:r>
              <a:rPr lang="de-DE" sz="600" dirty="0"/>
              <a:t> </a:t>
            </a:r>
            <a:r>
              <a:rPr lang="de-DE" sz="900" dirty="0"/>
              <a:t>KAPITEL</a:t>
            </a:r>
          </a:p>
        </p:txBody>
      </p:sp>
      <p:sp>
        <p:nvSpPr>
          <p:cNvPr id="6" name="Rectangle 2"/>
          <p:cNvSpPr>
            <a:spLocks noGrp="1" noChangeArrowheads="1"/>
          </p:cNvSpPr>
          <p:nvPr userDrawn="1">
            <p:ph type="title"/>
          </p:nvPr>
        </p:nvSpPr>
        <p:spPr>
          <a:xfrm>
            <a:off x="1026478" y="1477091"/>
            <a:ext cx="8896138" cy="6416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 userDrawn="1">
            <p:ph type="body" sz="half" idx="1"/>
          </p:nvPr>
        </p:nvSpPr>
        <p:spPr>
          <a:xfrm>
            <a:off x="1026478" y="2158825"/>
            <a:ext cx="8896138" cy="4738722"/>
          </a:xfrm>
        </p:spPr>
        <p:txBody>
          <a:bodyPr/>
          <a:lstStyle/>
          <a:p>
            <a:pPr marL="314535" lvl="0" indent="-314535">
              <a:buSzPct val="70000"/>
              <a:buFont typeface="Wingdings" pitchFamily="-80" charset="2"/>
              <a:buChar char=""/>
            </a:pPr>
            <a:r>
              <a:rPr lang="de-DE" dirty="0" smtClean="0"/>
              <a:t>Textmasterformate durch Klicken bearbeiten</a:t>
            </a:r>
          </a:p>
          <a:p>
            <a:pPr marL="314535" lvl="1" indent="-314535">
              <a:buSzPct val="70000"/>
              <a:buFont typeface="Wingdings" pitchFamily="-80" charset="2"/>
              <a:buChar char=""/>
            </a:pPr>
            <a:r>
              <a:rPr lang="de-DE" dirty="0" smtClean="0"/>
              <a:t>Zweite Ebene</a:t>
            </a:r>
          </a:p>
          <a:p>
            <a:pPr marL="314535" lvl="2" indent="-314535">
              <a:buSzPct val="70000"/>
              <a:buFont typeface="Wingdings" pitchFamily="-80" charset="2"/>
              <a:buChar char=""/>
            </a:pPr>
            <a:r>
              <a:rPr lang="de-DE" dirty="0" smtClean="0"/>
              <a:t>Dritte Ebene</a:t>
            </a:r>
          </a:p>
          <a:p>
            <a:pPr marL="314535" lvl="3" indent="-314535">
              <a:buSzPct val="70000"/>
              <a:buFont typeface="Wingdings" pitchFamily="-80" charset="2"/>
              <a:buChar char=""/>
            </a:pPr>
            <a:r>
              <a:rPr lang="de-DE" dirty="0" smtClean="0"/>
              <a:t>Vierte Ebene</a:t>
            </a:r>
          </a:p>
          <a:p>
            <a:pPr marL="314535" lvl="4" indent="-314535">
              <a:buSzPct val="70000"/>
              <a:buFont typeface="Wingdings" pitchFamily="-80" charset="2"/>
              <a:buChar char=""/>
            </a:pPr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ppelpf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72F4AF-BCD4-4965-AD9C-4452CA2FF31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Rectangle 33"/>
          <p:cNvSpPr>
            <a:spLocks noChangeArrowheads="1"/>
          </p:cNvSpPr>
          <p:nvPr userDrawn="1"/>
        </p:nvSpPr>
        <p:spPr bwMode="auto">
          <a:xfrm>
            <a:off x="1033606" y="895612"/>
            <a:ext cx="726375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900" dirty="0"/>
              <a:t>AUFGABEN UND DIENSTLEISTUNGEN  </a:t>
            </a:r>
            <a:r>
              <a:rPr lang="de-DE" sz="1000" dirty="0">
                <a:solidFill>
                  <a:schemeClr val="folHlink"/>
                </a:solidFill>
              </a:rPr>
              <a:t>|</a:t>
            </a:r>
            <a:r>
              <a:rPr lang="de-DE" sz="600" dirty="0"/>
              <a:t> </a:t>
            </a:r>
            <a:r>
              <a:rPr lang="de-DE" sz="900" dirty="0"/>
              <a:t>KAPITEL</a:t>
            </a:r>
          </a:p>
        </p:txBody>
      </p:sp>
      <p:graphicFrame>
        <p:nvGraphicFramePr>
          <p:cNvPr id="6" name="Group 32"/>
          <p:cNvGraphicFramePr>
            <a:graphicFrameLocks noGrp="1"/>
          </p:cNvGraphicFramePr>
          <p:nvPr userDrawn="1"/>
        </p:nvGraphicFramePr>
        <p:xfrm>
          <a:off x="953413" y="2168851"/>
          <a:ext cx="6843184" cy="3026032"/>
        </p:xfrm>
        <a:graphic>
          <a:graphicData uri="http://schemas.openxmlformats.org/drawingml/2006/table">
            <a:tbl>
              <a:tblPr/>
              <a:tblGrid>
                <a:gridCol w="3421592"/>
                <a:gridCol w="3421592"/>
              </a:tblGrid>
              <a:tr h="3026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Volkskirche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de-DE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de-DE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Vorrang der Ortsgemeinde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de-DE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Proaktiv</a:t>
                      </a:r>
                      <a:r>
                        <a:rPr kumimoji="0" lang="de-D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 verändern</a:t>
                      </a:r>
                      <a:endParaRPr kumimoji="0" lang="de-C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0" charset="-128"/>
                      </a:endParaRPr>
                    </a:p>
                  </a:txBody>
                  <a:tcPr marL="102648" marR="102648" marT="48122" marB="4812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Times" pitchFamily="-80" charset="0"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Kirche der kleinen Herde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Times" pitchFamily="-80" charset="0"/>
                        <a:buNone/>
                        <a:tabLst/>
                      </a:pPr>
                      <a:endParaRPr kumimoji="0" lang="de-DE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Times" pitchFamily="-80" charset="0"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Stärkung der überkantonalen Ebene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Times" pitchFamily="-80" charset="0"/>
                        <a:buNone/>
                        <a:tabLst/>
                      </a:pPr>
                      <a:endParaRPr kumimoji="0" lang="de-DE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10000"/>
                        <a:buFont typeface="Times" pitchFamily="-80" charset="0"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Bestehendes bewahren</a:t>
                      </a:r>
                      <a:endParaRPr kumimoji="0" lang="de-C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0" charset="-128"/>
                      </a:endParaRPr>
                    </a:p>
                  </a:txBody>
                  <a:tcPr marL="102648" marR="102648" marT="48122" marB="4812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Line 34"/>
          <p:cNvSpPr>
            <a:spLocks noChangeShapeType="1"/>
          </p:cNvSpPr>
          <p:nvPr userDrawn="1"/>
        </p:nvSpPr>
        <p:spPr bwMode="auto">
          <a:xfrm>
            <a:off x="3751277" y="2379386"/>
            <a:ext cx="525713" cy="0"/>
          </a:xfrm>
          <a:prstGeom prst="line">
            <a:avLst/>
          </a:prstGeom>
          <a:noFill/>
          <a:ln w="31750">
            <a:solidFill>
              <a:schemeClr val="bg2"/>
            </a:solidFill>
            <a:prstDash val="sysDot"/>
            <a:round/>
            <a:headEnd type="stealth" w="lg" len="sm"/>
            <a:tailEnd type="stealth" w="lg" len="sm"/>
          </a:ln>
          <a:effectLst/>
        </p:spPr>
        <p:txBody>
          <a:bodyPr lIns="95354" tIns="47677" rIns="95354" bIns="47677"/>
          <a:lstStyle/>
          <a:p>
            <a:endParaRPr lang="de-CH"/>
          </a:p>
        </p:txBody>
      </p:sp>
      <p:sp>
        <p:nvSpPr>
          <p:cNvPr id="8" name="Line 40"/>
          <p:cNvSpPr>
            <a:spLocks noChangeShapeType="1"/>
          </p:cNvSpPr>
          <p:nvPr userDrawn="1"/>
        </p:nvSpPr>
        <p:spPr bwMode="auto">
          <a:xfrm>
            <a:off x="3763752" y="3609182"/>
            <a:ext cx="525714" cy="0"/>
          </a:xfrm>
          <a:prstGeom prst="line">
            <a:avLst/>
          </a:prstGeom>
          <a:noFill/>
          <a:ln w="31750">
            <a:solidFill>
              <a:schemeClr val="bg2"/>
            </a:solidFill>
            <a:prstDash val="dash"/>
            <a:round/>
            <a:headEnd type="stealth" w="lg" len="sm"/>
            <a:tailEnd type="stealth" w="lg" len="sm"/>
          </a:ln>
          <a:effectLst/>
        </p:spPr>
        <p:txBody>
          <a:bodyPr lIns="95354" tIns="47677" rIns="95354" bIns="47677"/>
          <a:lstStyle/>
          <a:p>
            <a:endParaRPr lang="de-CH"/>
          </a:p>
        </p:txBody>
      </p:sp>
      <p:sp>
        <p:nvSpPr>
          <p:cNvPr id="9" name="Line 42"/>
          <p:cNvSpPr>
            <a:spLocks noChangeShapeType="1"/>
          </p:cNvSpPr>
          <p:nvPr userDrawn="1"/>
        </p:nvSpPr>
        <p:spPr bwMode="auto">
          <a:xfrm>
            <a:off x="3794047" y="4885762"/>
            <a:ext cx="482943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arrow" w="lg" len="sm"/>
            <a:tailEnd type="arrow" w="lg" len="sm"/>
          </a:ln>
          <a:effectLst/>
        </p:spPr>
        <p:txBody>
          <a:bodyPr lIns="95354" tIns="47677" rIns="95354" bIns="47677"/>
          <a:lstStyle/>
          <a:p>
            <a:endParaRPr lang="de-CH"/>
          </a:p>
        </p:txBody>
      </p:sp>
      <p:sp>
        <p:nvSpPr>
          <p:cNvPr id="10" name="Rectangle 2"/>
          <p:cNvSpPr>
            <a:spLocks noGrp="1" noChangeArrowheads="1"/>
          </p:cNvSpPr>
          <p:nvPr userDrawn="1">
            <p:ph type="title"/>
          </p:nvPr>
        </p:nvSpPr>
        <p:spPr>
          <a:xfrm>
            <a:off x="1026478" y="1477091"/>
            <a:ext cx="8896138" cy="6416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rchen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72F4AF-BCD4-4965-AD9C-4452CA2FF31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Rectangle 33"/>
          <p:cNvSpPr>
            <a:spLocks noChangeArrowheads="1"/>
          </p:cNvSpPr>
          <p:nvPr userDrawn="1"/>
        </p:nvSpPr>
        <p:spPr bwMode="auto">
          <a:xfrm>
            <a:off x="1033606" y="895612"/>
            <a:ext cx="726375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de-DE" sz="900" dirty="0"/>
              <a:t>AUFGABEN UND DIENSTLEISTUNGEN  </a:t>
            </a:r>
            <a:r>
              <a:rPr lang="de-DE" sz="1000" dirty="0">
                <a:solidFill>
                  <a:schemeClr val="folHlink"/>
                </a:solidFill>
              </a:rPr>
              <a:t>|</a:t>
            </a:r>
            <a:r>
              <a:rPr lang="de-DE" sz="600" dirty="0"/>
              <a:t> </a:t>
            </a:r>
            <a:r>
              <a:rPr lang="de-DE" sz="900" dirty="0"/>
              <a:t>KAPITEL</a:t>
            </a:r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-860745" y="1799578"/>
          <a:ext cx="8887229" cy="4738722"/>
        </p:xfrm>
        <a:graphic>
          <a:graphicData uri="http://schemas.openxmlformats.org/presentationml/2006/ole">
            <p:oleObj spid="_x0000_s90114" name="Diagramm" r:id="rId3" imgW="7924800" imgH="4508500" progId="MSGraph.Chart.8">
              <p:embed followColorScheme="full"/>
            </p:oleObj>
          </a:graphicData>
        </a:graphic>
      </p:graphicFrame>
      <p:sp>
        <p:nvSpPr>
          <p:cNvPr id="6" name="Rectangle 2"/>
          <p:cNvSpPr>
            <a:spLocks noGrp="1" noChangeArrowheads="1"/>
          </p:cNvSpPr>
          <p:nvPr userDrawn="1">
            <p:ph type="title"/>
          </p:nvPr>
        </p:nvSpPr>
        <p:spPr>
          <a:xfrm>
            <a:off x="1026478" y="1477091"/>
            <a:ext cx="8896138" cy="6416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26478" y="1477091"/>
            <a:ext cx="8896138" cy="6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6478" y="2158825"/>
            <a:ext cx="8896138" cy="473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38297" y="401020"/>
            <a:ext cx="427699" cy="32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fld id="{1D45E54D-5932-43AA-8741-D2E48F25B017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032" name="Picture 8" descr="rkz_zusatz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2"/>
            <a:ext cx="1881875" cy="853839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854639" y="401020"/>
            <a:ext cx="5383660" cy="32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de-DE" sz="900" dirty="0" smtClean="0"/>
              <a:t>12.01.2012</a:t>
            </a:r>
            <a:endParaRPr lang="de-DE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4" r:id="rId4"/>
    <p:sldLayoutId id="2147483667" r:id="rId5"/>
    <p:sldLayoutId id="2147483655" r:id="rId6"/>
    <p:sldLayoutId id="2147483668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50" r:id="rId13"/>
    <p:sldLayoutId id="2147483653" r:id="rId14"/>
    <p:sldLayoutId id="2147483656" r:id="rId15"/>
    <p:sldLayoutId id="2147483657" r:id="rId16"/>
    <p:sldLayoutId id="2147483658" r:id="rId17"/>
    <p:sldLayoutId id="2147483659" r:id="rId18"/>
    <p:sldLayoutId id="2147483660" r:id="rId1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  <a:ea typeface="ＭＳ Ｐゴシック" pitchFamily="-80" charset="-128"/>
        </a:defRPr>
      </a:lvl5pPr>
      <a:lvl6pPr marL="476768"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  <a:ea typeface="ＭＳ Ｐゴシック" pitchFamily="-80" charset="-128"/>
        </a:defRPr>
      </a:lvl6pPr>
      <a:lvl7pPr marL="953536"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  <a:ea typeface="ＭＳ Ｐゴシック" pitchFamily="-80" charset="-128"/>
        </a:defRPr>
      </a:lvl7pPr>
      <a:lvl8pPr marL="1430304"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  <a:ea typeface="ＭＳ Ｐゴシック" pitchFamily="-80" charset="-128"/>
        </a:defRPr>
      </a:lvl8pPr>
      <a:lvl9pPr marL="1907073"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  <a:ea typeface="ＭＳ Ｐゴシック" pitchFamily="-80" charset="-128"/>
        </a:defRPr>
      </a:lvl9pPr>
    </p:titleStyle>
    <p:bodyStyle>
      <a:lvl1pPr marL="236729" indent="-236729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folHlink"/>
        </a:buClr>
        <a:buSzPct val="110000"/>
        <a:buFont typeface="Times" pitchFamily="-80" charset="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48934" indent="-20527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Times" pitchFamily="-80" charset="0"/>
        <a:buChar char="•"/>
        <a:defRPr sz="2100">
          <a:solidFill>
            <a:schemeClr val="tx1"/>
          </a:solidFill>
          <a:latin typeface="+mn-lt"/>
          <a:ea typeface="+mn-ea"/>
        </a:defRPr>
      </a:lvl2pPr>
      <a:lvl3pPr marL="1143913" indent="-200309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Times" pitchFamily="-80" charset="0"/>
        <a:defRPr sz="2100">
          <a:solidFill>
            <a:schemeClr val="tx1"/>
          </a:solidFill>
          <a:latin typeface="+mn-lt"/>
          <a:ea typeface="+mn-ea"/>
        </a:defRPr>
      </a:lvl3pPr>
      <a:lvl4pPr marL="1489901" indent="-14733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Times" pitchFamily="-80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1943492" indent="-15726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Times" pitchFamily="-80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420261" indent="-15726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Times" pitchFamily="-80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897029" indent="-15726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Times" pitchFamily="-80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373797" indent="-15726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Times" pitchFamily="-80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50565" indent="-15726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Times" pitchFamily="-80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535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6768" algn="l" defTabSz="9535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3536" algn="l" defTabSz="9535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0304" algn="l" defTabSz="9535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7073" algn="l" defTabSz="9535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3841" algn="l" defTabSz="9535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0609" algn="l" defTabSz="9535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7377" algn="l" defTabSz="9535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4145" algn="l" defTabSz="95353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F4AF-BCD4-4965-AD9C-4452CA2FF317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Rahmenbedingungen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e-CH" sz="2500" dirty="0" smtClean="0"/>
              <a:t>Kultur, Politik, Gesellschaft</a:t>
            </a:r>
          </a:p>
          <a:p>
            <a:pPr lvl="1"/>
            <a:r>
              <a:rPr lang="de-CH" sz="1900" dirty="0" smtClean="0"/>
              <a:t>Mehrsprachigkeit und kulturelle Vielfalt</a:t>
            </a:r>
          </a:p>
          <a:p>
            <a:pPr lvl="2">
              <a:buFontTx/>
              <a:buChar char="-"/>
            </a:pPr>
            <a:r>
              <a:rPr lang="de-CH" sz="1700" dirty="0" smtClean="0"/>
              <a:t>Gesellschaftliche Ausdifferenzierung (Sinus-Studien)</a:t>
            </a:r>
          </a:p>
          <a:p>
            <a:pPr lvl="2">
              <a:buFontTx/>
              <a:buChar char="-"/>
            </a:pPr>
            <a:r>
              <a:rPr lang="de-CH" sz="1700" dirty="0" err="1" smtClean="0"/>
              <a:t>Multikulturalität</a:t>
            </a:r>
            <a:r>
              <a:rPr lang="de-CH" sz="1700" dirty="0" smtClean="0"/>
              <a:t> durch Migration</a:t>
            </a:r>
          </a:p>
          <a:p>
            <a:pPr lvl="1"/>
            <a:r>
              <a:rPr lang="de-CH" sz="1900" dirty="0" smtClean="0"/>
              <a:t>Föderalismus und unterschiedliche Regelungen Kirche-Staat</a:t>
            </a:r>
          </a:p>
          <a:p>
            <a:r>
              <a:rPr lang="de-CH" sz="2500" dirty="0" smtClean="0"/>
              <a:t>Religion und Kirche</a:t>
            </a:r>
          </a:p>
          <a:p>
            <a:pPr lvl="1"/>
            <a:r>
              <a:rPr lang="de-CH" sz="1900" dirty="0" smtClean="0"/>
              <a:t>Unterschiedliche konfessionsgeschichtliche Prägungen</a:t>
            </a:r>
          </a:p>
          <a:p>
            <a:pPr lvl="1"/>
            <a:r>
              <a:rPr lang="de-CH" sz="1900" dirty="0" smtClean="0"/>
              <a:t>Sechs unmittelbar Rom unterstellte Diözesen und zwei Gebietsabteien</a:t>
            </a:r>
          </a:p>
          <a:p>
            <a:pPr lvl="1"/>
            <a:r>
              <a:rPr lang="de-CH" sz="1900" dirty="0" smtClean="0"/>
              <a:t>Miteinander von kirchlichen und staatskirchenrechtlichen Strukturen</a:t>
            </a:r>
          </a:p>
          <a:p>
            <a:pPr lvl="2">
              <a:buFontTx/>
              <a:buChar char="-"/>
            </a:pPr>
            <a:r>
              <a:rPr lang="de-CH" sz="1700" dirty="0" smtClean="0"/>
              <a:t>Finanzielle Mittel primär «unten»</a:t>
            </a:r>
          </a:p>
          <a:p>
            <a:pPr lvl="2">
              <a:buFontTx/>
              <a:buChar char="-"/>
            </a:pPr>
            <a:r>
              <a:rPr lang="de-CH" sz="1700" dirty="0" smtClean="0"/>
              <a:t>Demokratische Kultur prägt Diskussion und Entscheidungsprozesse</a:t>
            </a:r>
          </a:p>
          <a:p>
            <a:pPr lvl="1"/>
            <a:r>
              <a:rPr lang="de-CH" sz="1900" dirty="0" smtClean="0"/>
              <a:t>Bedeutungswandel und Pluralisierung von Religion</a:t>
            </a:r>
          </a:p>
          <a:p>
            <a:pPr lvl="1"/>
            <a:r>
              <a:rPr lang="de-CH" sz="1900" dirty="0" smtClean="0"/>
              <a:t>Innerkirchlicher Pluralismus (horizontale und vertikale Verwerfungen)</a:t>
            </a:r>
          </a:p>
          <a:p>
            <a:pPr lvl="2">
              <a:buFontTx/>
              <a:buChar char="-"/>
            </a:pPr>
            <a:endParaRPr lang="de-CH" dirty="0"/>
          </a:p>
        </p:txBody>
      </p:sp>
      <p:sp>
        <p:nvSpPr>
          <p:cNvPr id="7" name="Flussdiagramm: Lochstreifen 6"/>
          <p:cNvSpPr/>
          <p:nvPr/>
        </p:nvSpPr>
        <p:spPr bwMode="auto">
          <a:xfrm>
            <a:off x="6559441" y="792796"/>
            <a:ext cx="3204613" cy="1971846"/>
          </a:xfrm>
          <a:prstGeom prst="flowChartPunchedTap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354" tIns="47677" rIns="95354" bIns="47677" numCol="1" rtlCol="0" anchor="t" anchorCtr="0" compatLnSpc="1">
            <a:prstTxWarp prst="textNoShape">
              <a:avLst/>
            </a:prstTxWarp>
          </a:bodyPr>
          <a:lstStyle/>
          <a:p>
            <a:pPr algn="ctr" defTabSz="953536"/>
            <a:r>
              <a:rPr lang="de-CH" dirty="0" smtClean="0"/>
              <a:t>Starke zentrifugale Kräfte – wenig</a:t>
            </a:r>
          </a:p>
          <a:p>
            <a:pPr algn="ctr" defTabSz="953536"/>
            <a:r>
              <a:rPr lang="de-CH" baseline="0" dirty="0" smtClean="0"/>
              <a:t>Verbindendes</a:t>
            </a: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F4AF-BCD4-4965-AD9C-4452CA2FF317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26478" y="1477091"/>
            <a:ext cx="8896138" cy="1047774"/>
          </a:xfrm>
        </p:spPr>
        <p:txBody>
          <a:bodyPr/>
          <a:lstStyle/>
          <a:p>
            <a:r>
              <a:rPr lang="de-CH" dirty="0" smtClean="0"/>
              <a:t>Kircheneigene Kommunikationsmittel und eigene kirchliche Medienarbeit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1"/>
          </p:nvPr>
        </p:nvSpPr>
        <p:spPr>
          <a:xfrm>
            <a:off x="1026478" y="2512365"/>
            <a:ext cx="8896138" cy="4385182"/>
          </a:xfrm>
        </p:spPr>
        <p:txBody>
          <a:bodyPr/>
          <a:lstStyle/>
          <a:p>
            <a:r>
              <a:rPr lang="de-CH" sz="2100" dirty="0" smtClean="0"/>
              <a:t>Lokal</a:t>
            </a:r>
          </a:p>
          <a:p>
            <a:pPr lvl="1">
              <a:lnSpc>
                <a:spcPct val="100000"/>
              </a:lnSpc>
            </a:pPr>
            <a:r>
              <a:rPr lang="de-CH" sz="1700" dirty="0" smtClean="0"/>
              <a:t>Webseiten, Zusammenarbeit mit Regionalpresse, Pfarreieigene Informations- und Werbemittel (Sonderfall: Grössere </a:t>
            </a:r>
            <a:r>
              <a:rPr lang="de-CH" sz="1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Städte</a:t>
            </a:r>
            <a:r>
              <a:rPr lang="de-CH" sz="1700" dirty="0" smtClean="0"/>
              <a:t>!)</a:t>
            </a:r>
          </a:p>
          <a:p>
            <a:r>
              <a:rPr lang="de-CH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Kantonal</a:t>
            </a:r>
          </a:p>
          <a:p>
            <a:pPr lvl="1">
              <a:lnSpc>
                <a:spcPct val="100000"/>
              </a:lnSpc>
            </a:pPr>
            <a:r>
              <a:rPr lang="de-CH" sz="1700" dirty="0" smtClean="0"/>
              <a:t>Webseiten, Pfarrblätter, z.T. kantonalkirchliche Informationsbeauftragte (oft in Personalunion mit kirchlichen Informationsbeauftragten)</a:t>
            </a:r>
          </a:p>
          <a:p>
            <a:r>
              <a:rPr lang="de-CH" sz="2100" dirty="0" smtClean="0"/>
              <a:t>Kategorial</a:t>
            </a:r>
          </a:p>
          <a:p>
            <a:pPr lvl="1">
              <a:lnSpc>
                <a:spcPct val="100000"/>
              </a:lnSpc>
            </a:pPr>
            <a:r>
              <a:rPr lang="de-CH" sz="1700" dirty="0" smtClean="0"/>
              <a:t>Orden, Bewegungen, Verbände</a:t>
            </a:r>
          </a:p>
          <a:p>
            <a:pPr lvl="1">
              <a:lnSpc>
                <a:spcPct val="100000"/>
              </a:lnSpc>
            </a:pPr>
            <a:r>
              <a:rPr lang="de-CH" sz="1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Caritas</a:t>
            </a:r>
            <a:r>
              <a:rPr lang="de-CH" sz="1700" dirty="0" smtClean="0"/>
              <a:t> und </a:t>
            </a:r>
            <a:r>
              <a:rPr lang="de-CH" sz="1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Fastenopfer</a:t>
            </a:r>
            <a:r>
              <a:rPr lang="de-CH" sz="1700" dirty="0" smtClean="0"/>
              <a:t> mit Kampagnenfähigkeit</a:t>
            </a:r>
          </a:p>
          <a:p>
            <a:r>
              <a:rPr lang="de-CH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Diözesan</a:t>
            </a:r>
          </a:p>
          <a:p>
            <a:pPr lvl="1">
              <a:lnSpc>
                <a:spcPct val="100000"/>
              </a:lnSpc>
            </a:pPr>
            <a:r>
              <a:rPr lang="de-CH" sz="1600" dirty="0" smtClean="0"/>
              <a:t>Webseiten, Informationsbeauftragte, sprachregionale Kirchenzeitungen</a:t>
            </a:r>
          </a:p>
          <a:p>
            <a:r>
              <a:rPr lang="de-CH" sz="2100" dirty="0" smtClean="0"/>
              <a:t>National und sprachregional</a:t>
            </a:r>
          </a:p>
          <a:p>
            <a:pPr lvl="1"/>
            <a:r>
              <a:rPr lang="de-CH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Webseiten, Kommunikationsstelle SBK, </a:t>
            </a:r>
            <a:r>
              <a:rPr lang="de-CH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sprachreg</a:t>
            </a:r>
            <a:r>
              <a:rPr lang="de-CH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Mediendienste, Kipa-Apic</a:t>
            </a:r>
            <a:endParaRPr lang="de-CH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7278659" y="4524760"/>
            <a:ext cx="2652846" cy="71246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354" tIns="47677" rIns="95354" bIns="47677" numCol="1" rtlCol="0" anchor="t" anchorCtr="0" compatLnSpc="1">
            <a:prstTxWarp prst="textNoShape">
              <a:avLst/>
            </a:prstTxWarp>
          </a:bodyPr>
          <a:lstStyle/>
          <a:p>
            <a:pPr defTabSz="953536"/>
            <a:r>
              <a:rPr lang="de-CH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Rot </a:t>
            </a:r>
            <a:r>
              <a:rPr lang="de-CH" sz="1900" b="1" dirty="0" smtClean="0"/>
              <a:t>= einflussreiche Player</a:t>
            </a:r>
            <a:endParaRPr lang="de-CH" sz="19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F4AF-BCD4-4965-AD9C-4452CA2FF317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26478" y="1477091"/>
            <a:ext cx="8896138" cy="1160268"/>
          </a:xfrm>
        </p:spPr>
        <p:txBody>
          <a:bodyPr/>
          <a:lstStyle/>
          <a:p>
            <a:r>
              <a:rPr lang="de-CH" dirty="0" smtClean="0"/>
              <a:t>Neuere Konzeptionelle Entwicklungen auf nationaler Ebene 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1"/>
          </p:nvPr>
        </p:nvSpPr>
        <p:spPr>
          <a:xfrm>
            <a:off x="1026478" y="2637359"/>
            <a:ext cx="8896138" cy="4260188"/>
          </a:xfrm>
        </p:spPr>
        <p:txBody>
          <a:bodyPr/>
          <a:lstStyle/>
          <a:p>
            <a:r>
              <a:rPr lang="de-CH" sz="2500" dirty="0" smtClean="0"/>
              <a:t>Bewusstseinsbildung für Bedeutung und raschen Wandel der Medienarbeit </a:t>
            </a:r>
          </a:p>
          <a:p>
            <a:r>
              <a:rPr lang="de-CH" sz="2500" dirty="0" smtClean="0"/>
              <a:t>Finanzielle Stärkung der sprachregionalen und nationalen Ebene</a:t>
            </a:r>
          </a:p>
          <a:p>
            <a:pPr lvl="1">
              <a:buNone/>
            </a:pPr>
            <a:r>
              <a:rPr lang="de-CH" dirty="0" smtClean="0"/>
              <a:t>+ 21%, im Vergleich mit 6% Gesamtwachstum (2008-2012)</a:t>
            </a:r>
          </a:p>
          <a:p>
            <a:r>
              <a:rPr lang="de-CH" sz="2500" dirty="0" smtClean="0"/>
              <a:t>Stärkung der </a:t>
            </a:r>
            <a:r>
              <a:rPr lang="de-CH" sz="2500" dirty="0" err="1" smtClean="0"/>
              <a:t>koordinativen</a:t>
            </a:r>
            <a:r>
              <a:rPr lang="de-CH" sz="2500" dirty="0" smtClean="0"/>
              <a:t> Kräfte</a:t>
            </a:r>
          </a:p>
          <a:p>
            <a:pPr lvl="1"/>
            <a:r>
              <a:rPr lang="de-CH" dirty="0" smtClean="0"/>
              <a:t>Kommunikationsstelle SBK, Medienkommission, Internetportale</a:t>
            </a:r>
          </a:p>
          <a:p>
            <a:pPr lvl="1"/>
            <a:r>
              <a:rPr lang="de-CH" dirty="0" smtClean="0"/>
              <a:t>Internet als übergreifende Plattform</a:t>
            </a:r>
          </a:p>
          <a:p>
            <a:pPr lvl="1"/>
            <a:r>
              <a:rPr lang="de-CH" dirty="0" smtClean="0"/>
              <a:t>Entwicklungen in Richtung sprachregionale Kompetenzzentren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F4AF-BCD4-4965-AD9C-4452CA2FF317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Herausforderungen für die Zukunft</a:t>
            </a:r>
            <a:endParaRPr lang="de-CH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809" y="2284146"/>
            <a:ext cx="8185090" cy="4439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2F4AF-BCD4-4965-AD9C-4452CA2FF317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Herausforderungen für die Zukunft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CH" sz="2100" dirty="0" smtClean="0"/>
              <a:t>Entscheidend für den kommunikativen «Erfolg» der Kirche ist nicht das Geld, sondern der Geist</a:t>
            </a:r>
          </a:p>
          <a:p>
            <a:pPr lvl="1">
              <a:lnSpc>
                <a:spcPct val="100000"/>
              </a:lnSpc>
            </a:pPr>
            <a:r>
              <a:rPr lang="de-CH" sz="1500" dirty="0" smtClean="0"/>
              <a:t>Echte Dialogbereitschaft </a:t>
            </a:r>
            <a:r>
              <a:rPr lang="de-CH" sz="1500" u="sng" dirty="0" smtClean="0"/>
              <a:t>ad </a:t>
            </a:r>
            <a:r>
              <a:rPr lang="de-CH" sz="1500" u="sng" dirty="0" err="1" smtClean="0"/>
              <a:t>intra</a:t>
            </a:r>
            <a:r>
              <a:rPr lang="de-CH" sz="1500" dirty="0" smtClean="0"/>
              <a:t> wie </a:t>
            </a:r>
            <a:r>
              <a:rPr lang="de-CH" sz="1500" u="sng" dirty="0" smtClean="0"/>
              <a:t>ad extra</a:t>
            </a:r>
          </a:p>
          <a:p>
            <a:pPr lvl="1">
              <a:lnSpc>
                <a:spcPct val="100000"/>
              </a:lnSpc>
            </a:pPr>
            <a:r>
              <a:rPr lang="de-CH" sz="1500" dirty="0" smtClean="0"/>
              <a:t>Fähigkeit, mit Pluralität und Konflikten glaubwürdig umzugehen</a:t>
            </a:r>
          </a:p>
          <a:p>
            <a:pPr lvl="1">
              <a:lnSpc>
                <a:spcPct val="100000"/>
              </a:lnSpc>
            </a:pPr>
            <a:r>
              <a:rPr lang="de-CH" sz="1500" dirty="0" smtClean="0"/>
              <a:t>Bereitschaft, zu Gunsten des Gemeinsamen auf abgrenzende Eigenprofilierung zu verzichten </a:t>
            </a:r>
          </a:p>
          <a:p>
            <a:pPr>
              <a:lnSpc>
                <a:spcPct val="100000"/>
              </a:lnSpc>
            </a:pPr>
            <a:r>
              <a:rPr lang="de-CH" sz="1900" dirty="0" smtClean="0"/>
              <a:t>Den Tendenzen zur Zersplitterung schwächer werdender Kräfte und zu eine ruinösen Kampf um mediale Vorherrschaft besonnen, aber entschieden entgegentreten.</a:t>
            </a:r>
          </a:p>
          <a:p>
            <a:pPr>
              <a:lnSpc>
                <a:spcPct val="100000"/>
              </a:lnSpc>
            </a:pPr>
            <a:r>
              <a:rPr lang="de-CH" sz="2100" dirty="0" smtClean="0"/>
              <a:t>Verlagerung von Mitteln und Perspektivenwechsel als gemeinsame Aufgabe auf allen Ebenen angehen</a:t>
            </a:r>
          </a:p>
          <a:p>
            <a:pPr lvl="1">
              <a:lnSpc>
                <a:spcPct val="100000"/>
              </a:lnSpc>
            </a:pPr>
            <a:r>
              <a:rPr lang="de-CH" sz="1500" dirty="0" smtClean="0"/>
              <a:t>Immobilien </a:t>
            </a:r>
            <a:r>
              <a:rPr lang="de-CH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 3"/>
              </a:rPr>
              <a:t></a:t>
            </a:r>
            <a:r>
              <a:rPr lang="de-CH" sz="1500" dirty="0" smtClean="0"/>
              <a:t> Mobilien        Kirchtürme </a:t>
            </a:r>
            <a:r>
              <a:rPr lang="de-CH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 3"/>
              </a:rPr>
              <a:t></a:t>
            </a:r>
            <a:r>
              <a:rPr lang="de-CH" sz="1500" dirty="0" smtClean="0"/>
              <a:t> lokale und </a:t>
            </a:r>
            <a:r>
              <a:rPr lang="de-CH" sz="1500" dirty="0" err="1" smtClean="0"/>
              <a:t>virtutelle</a:t>
            </a:r>
            <a:r>
              <a:rPr lang="de-CH" sz="1500" dirty="0" smtClean="0"/>
              <a:t> Plattformen</a:t>
            </a:r>
          </a:p>
          <a:p>
            <a:pPr lvl="1">
              <a:lnSpc>
                <a:spcPct val="100000"/>
              </a:lnSpc>
            </a:pPr>
            <a:r>
              <a:rPr lang="de-CH" sz="1500" dirty="0" smtClean="0"/>
              <a:t>Monolog </a:t>
            </a:r>
            <a:r>
              <a:rPr lang="de-CH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 3"/>
              </a:rPr>
              <a:t></a:t>
            </a:r>
            <a:r>
              <a:rPr lang="de-CH" sz="1500" dirty="0" smtClean="0"/>
              <a:t> Dialog               Hirtenbrief </a:t>
            </a:r>
            <a:r>
              <a:rPr lang="de-CH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 3"/>
              </a:rPr>
              <a:t></a:t>
            </a:r>
            <a:r>
              <a:rPr lang="de-CH" sz="1500" dirty="0" smtClean="0"/>
              <a:t> Multimediale Message, </a:t>
            </a:r>
            <a:br>
              <a:rPr lang="de-CH" sz="1500" dirty="0" smtClean="0"/>
            </a:br>
            <a:r>
              <a:rPr lang="de-CH" sz="1500" dirty="0" smtClean="0"/>
              <a:t>hierarchische Kommunikation </a:t>
            </a:r>
            <a:r>
              <a:rPr lang="de-CH" sz="15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 3"/>
              </a:rPr>
              <a:t> </a:t>
            </a:r>
            <a:r>
              <a:rPr lang="de-CH" sz="1500" dirty="0" smtClean="0"/>
              <a:t>Dialog im Netzwerk</a:t>
            </a:r>
          </a:p>
          <a:p>
            <a:pPr lvl="1">
              <a:lnSpc>
                <a:spcPct val="100000"/>
              </a:lnSpc>
            </a:pPr>
            <a:r>
              <a:rPr lang="de-CH" sz="1500" dirty="0" smtClean="0"/>
              <a:t>Institution </a:t>
            </a:r>
            <a:r>
              <a:rPr lang="de-CH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 3"/>
              </a:rPr>
              <a:t></a:t>
            </a:r>
            <a:r>
              <a:rPr lang="de-CH" sz="1500" dirty="0" smtClean="0"/>
              <a:t> Person,            Dogma </a:t>
            </a:r>
            <a:r>
              <a:rPr lang="de-CH" sz="15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 3"/>
              </a:rPr>
              <a:t></a:t>
            </a:r>
            <a:r>
              <a:rPr lang="de-CH" sz="1500" dirty="0" smtClean="0"/>
              <a:t> Zeugnis                Gebot </a:t>
            </a:r>
            <a:r>
              <a:rPr lang="de-CH" sz="15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 3"/>
              </a:rPr>
              <a:t></a:t>
            </a:r>
            <a:r>
              <a:rPr lang="de-CH" sz="1500" dirty="0" smtClean="0"/>
              <a:t> Ermächtigung</a:t>
            </a:r>
          </a:p>
          <a:p>
            <a:endParaRPr lang="de-CH" sz="2500" dirty="0" smtClean="0"/>
          </a:p>
          <a:p>
            <a:endParaRPr lang="de-CH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970_20100000_Vorlage_RKZ">
  <a:themeElements>
    <a:clrScheme name="">
      <a:dk1>
        <a:srgbClr val="000000"/>
      </a:dk1>
      <a:lt1>
        <a:srgbClr val="FFFFFF"/>
      </a:lt1>
      <a:dk2>
        <a:srgbClr val="891300"/>
      </a:dk2>
      <a:lt2>
        <a:srgbClr val="808080"/>
      </a:lt2>
      <a:accent1>
        <a:srgbClr val="D0CD91"/>
      </a:accent1>
      <a:accent2>
        <a:srgbClr val="004074"/>
      </a:accent2>
      <a:accent3>
        <a:srgbClr val="FFFFFF"/>
      </a:accent3>
      <a:accent4>
        <a:srgbClr val="000000"/>
      </a:accent4>
      <a:accent5>
        <a:srgbClr val="E4E3C7"/>
      </a:accent5>
      <a:accent6>
        <a:srgbClr val="003968"/>
      </a:accent6>
      <a:hlink>
        <a:srgbClr val="6A6967"/>
      </a:hlink>
      <a:folHlink>
        <a:srgbClr val="93963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1970_20100000_Vorlage_RKZ</Template>
  <TotalTime>0</TotalTime>
  <Words>308</Words>
  <Application>Microsoft Office PowerPoint</Application>
  <PresentationFormat>Benutzerdefiniert</PresentationFormat>
  <Paragraphs>54</Paragraphs>
  <Slides>6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1970_20100000_Vorlage_RKZ</vt:lpstr>
      <vt:lpstr>Diagramm</vt:lpstr>
      <vt:lpstr>Folie 1</vt:lpstr>
      <vt:lpstr>Rahmenbedingungen</vt:lpstr>
      <vt:lpstr>Kircheneigene Kommunikationsmittel und eigene kirchliche Medienarbeit</vt:lpstr>
      <vt:lpstr>Neuere Konzeptionelle Entwicklungen auf nationaler Ebene </vt:lpstr>
      <vt:lpstr>Herausforderungen für die Zukunft</vt:lpstr>
      <vt:lpstr>Herausforderungen für die Zukunft</vt:lpstr>
    </vt:vector>
  </TitlesOfParts>
  <Company>KKKZ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Daniel Kosch</dc:creator>
  <cp:lastModifiedBy>Daniel Kosch</cp:lastModifiedBy>
  <cp:revision>14</cp:revision>
  <cp:lastPrinted>2009-03-09T22:11:32Z</cp:lastPrinted>
  <dcterms:created xsi:type="dcterms:W3CDTF">2012-01-10T12:39:14Z</dcterms:created>
  <dcterms:modified xsi:type="dcterms:W3CDTF">2012-01-20T16:19:34Z</dcterms:modified>
</cp:coreProperties>
</file>